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75" r:id="rId4"/>
    <p:sldId id="263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61" r:id="rId13"/>
    <p:sldId id="266" r:id="rId14"/>
    <p:sldId id="262" r:id="rId15"/>
    <p:sldId id="267" r:id="rId16"/>
    <p:sldId id="271" r:id="rId17"/>
    <p:sldId id="270" r:id="rId18"/>
    <p:sldId id="268" r:id="rId19"/>
    <p:sldId id="272" r:id="rId20"/>
    <p:sldId id="273" r:id="rId21"/>
    <p:sldId id="274" r:id="rId22"/>
    <p:sldId id="269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4" autoAdjust="0"/>
    <p:restoredTop sz="94648"/>
  </p:normalViewPr>
  <p:slideViewPr>
    <p:cSldViewPr snapToGrid="0">
      <p:cViewPr varScale="1">
        <p:scale>
          <a:sx n="47" d="100"/>
          <a:sy n="47" d="100"/>
        </p:scale>
        <p:origin x="53" y="7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2231B7-39A9-DA47-86D8-B19BEDBACA6F}" type="datetimeFigureOut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C37B05-2E90-5243-B348-8077273D02D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47311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초음파 센서 </a:t>
            </a:r>
            <a:r>
              <a:rPr lang="en-US" altLang="ko-KR" dirty="0"/>
              <a:t>3</a:t>
            </a:r>
            <a:r>
              <a:rPr lang="ko-KR" altLang="en-US" dirty="0"/>
              <a:t>개 및 </a:t>
            </a:r>
            <a:r>
              <a:rPr lang="en-US" altLang="ko-KR" dirty="0" err="1"/>
              <a:t>pulsein</a:t>
            </a:r>
            <a:r>
              <a:rPr lang="en-US" altLang="ko-KR" dirty="0"/>
              <a:t> </a:t>
            </a:r>
            <a:r>
              <a:rPr lang="ko-KR" altLang="en-US" dirty="0"/>
              <a:t>방식을 사용한 코드입니다</a:t>
            </a:r>
            <a:r>
              <a:rPr lang="en-US" altLang="ko-KR" dirty="0"/>
              <a:t>. </a:t>
            </a:r>
            <a:r>
              <a:rPr lang="ko-KR" altLang="en-US" dirty="0"/>
              <a:t>초음파 센서</a:t>
            </a:r>
            <a:r>
              <a:rPr lang="en-US" altLang="ko-KR" dirty="0"/>
              <a:t> 4</a:t>
            </a:r>
            <a:r>
              <a:rPr lang="ko-KR" altLang="en-US" dirty="0"/>
              <a:t>개를 사용하려고 코드를 </a:t>
            </a:r>
            <a:r>
              <a:rPr lang="ko-KR" altLang="en-US" dirty="0" err="1"/>
              <a:t>작성했었는데</a:t>
            </a:r>
            <a:r>
              <a:rPr lang="en-US" altLang="ko-KR" dirty="0"/>
              <a:t>, </a:t>
            </a:r>
            <a:r>
              <a:rPr lang="ko-KR" altLang="en-US" dirty="0"/>
              <a:t>하나가 </a:t>
            </a:r>
            <a:r>
              <a:rPr lang="ko-KR" altLang="en-US" dirty="0" err="1"/>
              <a:t>고장나서</a:t>
            </a:r>
            <a:r>
              <a:rPr lang="ko-KR" altLang="en-US" dirty="0"/>
              <a:t> 테스트 할 때는 </a:t>
            </a:r>
            <a:r>
              <a:rPr lang="en-US" altLang="ko-KR" dirty="0"/>
              <a:t>3</a:t>
            </a:r>
            <a:r>
              <a:rPr lang="ko-KR" altLang="en-US" dirty="0"/>
              <a:t>개만 사용했습니다</a:t>
            </a:r>
            <a:r>
              <a:rPr lang="en-US" altLang="ko-KR" dirty="0"/>
              <a:t>. </a:t>
            </a:r>
            <a:r>
              <a:rPr lang="ko-KR" altLang="en-US" dirty="0"/>
              <a:t>라이브러리 사용 없이 센서를 제어할 수 있고 코드가 간단하여 맨 처음 시도한 방식이었는데</a:t>
            </a:r>
            <a:r>
              <a:rPr lang="en-US" altLang="ko-KR" dirty="0"/>
              <a:t>, </a:t>
            </a:r>
            <a:r>
              <a:rPr lang="ko-KR" altLang="en-US" dirty="0"/>
              <a:t>이 경우</a:t>
            </a:r>
            <a:r>
              <a:rPr lang="en-US" altLang="ko-KR" dirty="0"/>
              <a:t>, </a:t>
            </a:r>
            <a:r>
              <a:rPr lang="ko-KR" altLang="en-US" dirty="0"/>
              <a:t>초음파 센서를 여러 개 </a:t>
            </a:r>
            <a:r>
              <a:rPr lang="ko-KR" altLang="en-US" dirty="0" err="1"/>
              <a:t>사용하다보니</a:t>
            </a:r>
            <a:r>
              <a:rPr lang="ko-KR" altLang="en-US" dirty="0"/>
              <a:t> 각각의 센서 값마다 </a:t>
            </a:r>
            <a:r>
              <a:rPr lang="en-US" altLang="ko-KR" dirty="0"/>
              <a:t>delay</a:t>
            </a:r>
            <a:r>
              <a:rPr lang="ko-KR" altLang="en-US" dirty="0"/>
              <a:t>를 필요로 해서 지연이 생기는 현상이 발생했습니다</a:t>
            </a:r>
            <a:r>
              <a:rPr lang="en-US" altLang="ko-KR" dirty="0"/>
              <a:t>. </a:t>
            </a:r>
            <a:r>
              <a:rPr lang="ko-KR" altLang="en-US" dirty="0"/>
              <a:t>초음파 센서를 여러 개 사용하려던 목적이 몇 개의 값이 튀더라도 나머지 센서에서 정확한 값이 겹치는 부분을 사용하려고 </a:t>
            </a:r>
            <a:r>
              <a:rPr lang="ko-KR" altLang="en-US" dirty="0" err="1"/>
              <a:t>했었기</a:t>
            </a:r>
            <a:r>
              <a:rPr lang="ko-KR" altLang="en-US" dirty="0"/>
              <a:t> 때문에 이 방식은 적합하지 않아 변경하였습니다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37B05-2E90-5243-B348-8077273D02DB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41537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6AF290-3E1D-AE91-1143-BE6C7E173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6502FD6-09F8-433D-BEE1-C34D1971B1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6BE813A-C6D0-9F32-EAD6-4CF68AB24C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newping</a:t>
            </a:r>
            <a:r>
              <a:rPr lang="ko-KR" altLang="en-US" dirty="0"/>
              <a:t> 방식을 사용한 초음파 센서 코드입니다</a:t>
            </a:r>
            <a:r>
              <a:rPr lang="en-US" altLang="ko-KR" dirty="0"/>
              <a:t>. </a:t>
            </a:r>
            <a:r>
              <a:rPr lang="ko-KR" altLang="en-US" dirty="0"/>
              <a:t>라이브러리를 사용해서 간편하고</a:t>
            </a:r>
            <a:r>
              <a:rPr lang="en-US" altLang="ko-KR" dirty="0"/>
              <a:t>, </a:t>
            </a:r>
            <a:r>
              <a:rPr lang="ko-KR" altLang="en-US" dirty="0"/>
              <a:t>어느 정도의 필터링 기능도 있으며</a:t>
            </a:r>
            <a:r>
              <a:rPr lang="en-US" altLang="ko-KR" dirty="0"/>
              <a:t>, </a:t>
            </a:r>
            <a:r>
              <a:rPr lang="ko-KR" altLang="en-US" dirty="0"/>
              <a:t>각 센서를 비동기식으로 제어가 가능해 동시에 여러 데이터를 처리할 수 있어 사용해봤습니다</a:t>
            </a:r>
            <a:r>
              <a:rPr lang="en-US" altLang="ko-KR" dirty="0"/>
              <a:t>. </a:t>
            </a:r>
            <a:r>
              <a:rPr lang="ko-KR" altLang="en-US" dirty="0"/>
              <a:t>그러나 근접한 거리에서 정확도가 좀 떨어지는 모습이 보였고</a:t>
            </a:r>
            <a:r>
              <a:rPr lang="en-US" altLang="ko-KR" dirty="0"/>
              <a:t>, </a:t>
            </a:r>
            <a:r>
              <a:rPr lang="ko-KR" altLang="en-US" dirty="0"/>
              <a:t>중간중간 튀는 값들이 많이 보여서 사용하기 부적합하다고 판단했습니다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E6F4FE-8881-F7CE-A412-B9C8F25C4E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37B05-2E90-5243-B348-8077273D02DB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291761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C82742-F99F-075A-3DE8-9767CAC5C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D507362-B38A-9E10-E732-52BA6AD724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3A77AD5-6ECE-FC51-0EF5-62D895BFCC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pulsein</a:t>
            </a:r>
            <a:r>
              <a:rPr lang="en-US" altLang="ko-KR" dirty="0"/>
              <a:t> </a:t>
            </a:r>
            <a:r>
              <a:rPr lang="ko-KR" altLang="en-US" dirty="0"/>
              <a:t>방식과 </a:t>
            </a:r>
            <a:r>
              <a:rPr lang="en-US" altLang="ko-KR" dirty="0" err="1"/>
              <a:t>newping</a:t>
            </a:r>
            <a:r>
              <a:rPr lang="en-US" altLang="ko-KR" dirty="0"/>
              <a:t> </a:t>
            </a:r>
            <a:r>
              <a:rPr lang="ko-KR" altLang="en-US" dirty="0"/>
              <a:t>방식을 보완하여 정확도도 보장되고</a:t>
            </a:r>
            <a:r>
              <a:rPr lang="en-US" altLang="ko-KR" dirty="0"/>
              <a:t>, </a:t>
            </a:r>
            <a:r>
              <a:rPr lang="ko-KR" altLang="en-US" dirty="0"/>
              <a:t>타이머를 사용하여 </a:t>
            </a:r>
            <a:r>
              <a:rPr lang="ko-KR" altLang="en-US" dirty="0" err="1"/>
              <a:t>카운팅하는</a:t>
            </a:r>
            <a:r>
              <a:rPr lang="ko-KR" altLang="en-US" dirty="0"/>
              <a:t> 방식으로 코드를 변경하였습니다</a:t>
            </a:r>
            <a:r>
              <a:rPr lang="en-US" altLang="ko-KR" dirty="0"/>
              <a:t>. 3</a:t>
            </a:r>
            <a:r>
              <a:rPr lang="ko-KR" altLang="en-US" dirty="0"/>
              <a:t>가지 코드들 중 가장 값이 안정적으로 나와 해당 코드를 사용하기로 했고</a:t>
            </a:r>
            <a:r>
              <a:rPr lang="en-US" altLang="ko-KR" dirty="0"/>
              <a:t>, </a:t>
            </a:r>
            <a:r>
              <a:rPr lang="ko-KR" altLang="en-US" dirty="0"/>
              <a:t>혹시 모를 튀는 값이 발생할 상황을 가정하여 추가적으로 각 초음파 센서의 값들을 비교하여 </a:t>
            </a:r>
            <a:r>
              <a:rPr lang="en-US" altLang="ko-KR" dirty="0"/>
              <a:t>+-5cm </a:t>
            </a:r>
            <a:r>
              <a:rPr lang="ko-KR" altLang="en-US" dirty="0"/>
              <a:t>정도의 오차 내에 있는 값들에 대해 비교하고 뽑아내서 평균을 내어 하나의 값으로 추출하였습니다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C1EC6B-1265-28D5-F38A-32746B9DD8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37B05-2E90-5243-B348-8077273D02DB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257514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8E379C-500B-1578-DD7D-E939462BC0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BDF53CF-758F-0716-F4F6-AE3C70E257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E54BA24-4E84-AF14-4004-B7A442E5B6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가지 코드를 전부 시연에 사용하려고 시도해보았을 때</a:t>
            </a:r>
            <a:r>
              <a:rPr lang="en-US" altLang="ko-KR" dirty="0"/>
              <a:t>, </a:t>
            </a:r>
            <a:r>
              <a:rPr lang="ko-KR" altLang="en-US" dirty="0"/>
              <a:t>값이 튀는 유무와 관계없이 거리 값을 제대로 측정하지 못하는 부분이 자주 보였습니다</a:t>
            </a:r>
            <a:r>
              <a:rPr lang="en-US" altLang="ko-KR" dirty="0"/>
              <a:t>. </a:t>
            </a:r>
            <a:r>
              <a:rPr lang="ko-KR" altLang="en-US" dirty="0"/>
              <a:t>손바닥으로 거리를 조절하며 시도했을 때와는 너무도 다른 결과가 나와서 이것저것 시도를 해보며 찾아본 결과</a:t>
            </a:r>
            <a:r>
              <a:rPr lang="en-US" altLang="ko-KR" dirty="0"/>
              <a:t>, </a:t>
            </a:r>
            <a:r>
              <a:rPr lang="ko-KR" altLang="en-US" dirty="0"/>
              <a:t>옷의 경우 울퉁불퉁한 부분이 많아 거리 계산에 범위가 커져서 필터링 한 부분에서 걸렸다고 판단했습니다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828A120-02EF-998A-3D40-8837D7451B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37B05-2E90-5243-B348-8077273D02DB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40702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301F8E-AB56-8189-ABC6-89FDD39706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CBEB646-E16A-3D68-F652-E05376395E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5A79127-0DFD-8750-490D-AF84B39556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초음파 센서가 몸에 닫는 부분에 책을 밀착시키고 측정을 해보았습니다</a:t>
            </a:r>
            <a:r>
              <a:rPr lang="en-US" altLang="ko-KR" dirty="0"/>
              <a:t>. </a:t>
            </a:r>
            <a:r>
              <a:rPr lang="ko-KR" altLang="en-US" dirty="0"/>
              <a:t>그 결과</a:t>
            </a:r>
            <a:r>
              <a:rPr lang="en-US" altLang="ko-KR" dirty="0"/>
              <a:t>, </a:t>
            </a:r>
            <a:r>
              <a:rPr lang="ko-KR" altLang="en-US" dirty="0"/>
              <a:t>원하는 데이터 셋을 얻어낼 수 있었습니다</a:t>
            </a:r>
            <a:r>
              <a:rPr lang="en-US" altLang="ko-KR" dirty="0"/>
              <a:t>. </a:t>
            </a:r>
            <a:r>
              <a:rPr lang="ko-KR" altLang="en-US" dirty="0"/>
              <a:t>따라서 초음파 센서를 사용하려면 복대와 같이 평평한 물건을 몸에 두르고 사용하거나</a:t>
            </a:r>
            <a:r>
              <a:rPr lang="en-US" altLang="ko-KR" dirty="0"/>
              <a:t>, </a:t>
            </a:r>
            <a:r>
              <a:rPr lang="ko-KR" altLang="en-US" dirty="0"/>
              <a:t>다른 대안을 좀 더 고민해봐야 할 것 같습니다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65CC68A-740E-8B5E-04B3-0BF57442E4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37B05-2E90-5243-B348-8077273D02DB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2699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en-US" altLang="ko-KR" dirty="0"/>
              <a:t>Mega</a:t>
            </a:r>
            <a:r>
              <a:rPr lang="ko-KR" altLang="en-US" dirty="0"/>
              <a:t>에서 사용된 압력센서 </a:t>
            </a:r>
            <a:r>
              <a:rPr lang="ko-KR" altLang="en-US" u="none" dirty="0"/>
              <a:t>값을 </a:t>
            </a:r>
            <a:r>
              <a:rPr lang="ko-KR" altLang="en-US" u="none" dirty="0" err="1"/>
              <a:t>파이썬에서</a:t>
            </a:r>
            <a:r>
              <a:rPr lang="ko-KR" altLang="en-US" u="none" dirty="0"/>
              <a:t> 사용할 수 있도록 시리얼 통신을 통해 전달하고</a:t>
            </a:r>
            <a:r>
              <a:rPr lang="en-US" altLang="ko-KR" u="none" dirty="0"/>
              <a:t>, </a:t>
            </a:r>
            <a:r>
              <a:rPr lang="ko-KR" altLang="en-US" u="none" dirty="0"/>
              <a:t>그 값으로 바탕으로 속도 값을 결정하는 제어 알고리즘을 통해 속도 값을 정합니다</a:t>
            </a:r>
            <a:r>
              <a:rPr lang="en-US" altLang="ko-KR" u="none" dirty="0"/>
              <a:t>. </a:t>
            </a:r>
            <a:r>
              <a:rPr lang="ko-KR" altLang="en-US" u="none" dirty="0"/>
              <a:t>그 후 결정된 속도 값을 모터 드라이버가 연결된 </a:t>
            </a:r>
            <a:r>
              <a:rPr lang="ko-KR" altLang="en-US" u="none" dirty="0" err="1"/>
              <a:t>아두이노</a:t>
            </a:r>
            <a:r>
              <a:rPr lang="ko-KR" altLang="en-US" u="none" dirty="0"/>
              <a:t> </a:t>
            </a:r>
            <a:r>
              <a:rPr lang="ko-KR" altLang="en-US" u="none" dirty="0" err="1"/>
              <a:t>우노로</a:t>
            </a:r>
            <a:r>
              <a:rPr lang="ko-KR" altLang="en-US" u="none" dirty="0"/>
              <a:t> 시리얼 통신을 통해 전달하여 그 속도 </a:t>
            </a:r>
            <a:r>
              <a:rPr lang="ko-KR" altLang="en-US" u="none" dirty="0" err="1"/>
              <a:t>값대로</a:t>
            </a:r>
            <a:r>
              <a:rPr lang="ko-KR" altLang="en-US" u="none" dirty="0"/>
              <a:t> 모터를 </a:t>
            </a:r>
            <a:r>
              <a:rPr lang="ko-KR" altLang="en-US" u="none" dirty="0" err="1"/>
              <a:t>조절하는게</a:t>
            </a:r>
            <a:r>
              <a:rPr lang="ko-KR" altLang="en-US" u="none" dirty="0"/>
              <a:t> 첫 번째 목표인데</a:t>
            </a:r>
            <a:r>
              <a:rPr lang="en-US" altLang="ko-KR" u="none" dirty="0"/>
              <a:t>, </a:t>
            </a:r>
            <a:r>
              <a:rPr lang="ko-KR" altLang="en-US" u="none" dirty="0"/>
              <a:t>현재 </a:t>
            </a:r>
            <a:r>
              <a:rPr lang="ko-KR" altLang="en-US" u="none" dirty="0" err="1"/>
              <a:t>라즈베리파이</a:t>
            </a:r>
            <a:r>
              <a:rPr lang="ko-KR" altLang="en-US" u="none" dirty="0"/>
              <a:t> 대신 노트북으로 대체해서 전체적인 시리얼 통신이 완료된 상황입니다</a:t>
            </a:r>
            <a:r>
              <a:rPr lang="en-US" altLang="ko-KR" u="none" dirty="0"/>
              <a:t>. </a:t>
            </a:r>
            <a:r>
              <a:rPr lang="ko-KR" altLang="en-US" u="none" dirty="0"/>
              <a:t>추후에 </a:t>
            </a:r>
            <a:r>
              <a:rPr lang="ko-KR" altLang="en-US" u="none" dirty="0" err="1"/>
              <a:t>라즈베리파이</a:t>
            </a:r>
            <a:r>
              <a:rPr lang="en-US" altLang="ko-KR" u="none" dirty="0"/>
              <a:t>5</a:t>
            </a:r>
            <a:r>
              <a:rPr lang="ko-KR" altLang="en-US" u="none" dirty="0"/>
              <a:t>를 활용해 노트북을 대체할 계획입니다</a:t>
            </a:r>
            <a:r>
              <a:rPr lang="en-US" altLang="ko-KR" u="none" dirty="0"/>
              <a:t>.</a:t>
            </a:r>
            <a:endParaRPr lang="ko-KR" altLang="en-US" u="none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37B05-2E90-5243-B348-8077273D02DB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431996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613B4D-D0CB-E308-4D3A-F27EE2521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92D4DD9-76C9-7F48-E775-6D1C1D16DE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1FA4D8E-D788-3B49-C1BD-EE09AD9934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자료가 </a:t>
            </a:r>
            <a:r>
              <a:rPr lang="ko-KR" altLang="en-US" dirty="0" err="1"/>
              <a:t>없</a:t>
            </a:r>
            <a:r>
              <a:rPr lang="en-US" altLang="ko-KR" dirty="0"/>
              <a:t>,,, </a:t>
            </a: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en-US" altLang="ko-KR" dirty="0"/>
              <a:t>ide </a:t>
            </a:r>
            <a:r>
              <a:rPr lang="ko-KR" altLang="en-US" dirty="0"/>
              <a:t>시리얼 </a:t>
            </a:r>
            <a:r>
              <a:rPr lang="ko-KR" altLang="en-US"/>
              <a:t>화면 보여주면서 통신이 잘 되고 있다는 걸 보여주기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6E0851A-CBC4-2A06-82C5-CAF25825DA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37B05-2E90-5243-B348-8077273D02DB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03680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0BB237-A1B9-0A8E-92AD-C68A59642B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C6318C6-A812-BFBF-0FC1-0A040A9DA0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009CD1-23E2-8EA1-169C-67A68BDD2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34C02-8EE9-424C-A966-A45EC4B98A41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B60DE9-1D4B-7515-EF8F-C4A78E34B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250DED-6B00-3D2A-00DB-B7084964B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30057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627896-B87C-5308-17FA-C1D8F3879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42D9952-43D6-1B5B-BDD7-B6E29F9ED0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A10626-7B4C-FDB9-0D07-5ECD46A70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4ABDC-6586-2642-B556-AC8951EA5747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B05175-509A-E6E8-F2C0-832A13586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B69603-B356-06BA-598D-093016C08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17154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A27ED04-AD3D-1CE5-0234-BAD3E193E8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B648FD7-454D-2D59-CB07-A9E0A8D986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197385-B601-318C-BCDC-C17C0ABBB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A530A-6A84-0640-BC05-9AAF9D23EEBC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1348F6-43F0-2038-F82D-B843148A9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41D0A9-A526-F015-0BA7-3DAD7C719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5916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17106A-3B2C-5F46-C360-E254CBF57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FD4AA6-B54A-2502-135D-7B2758EA9C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BDF034-31D2-3281-8E61-9B5AC1449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40756-A1B0-4447-9D77-53330FCD29E1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30DE8B-EC1E-18CE-B665-B8ADF0F5A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48646F-DAEE-578C-9596-06DF4501D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88534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90AE52-1074-0939-D559-7666B683A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A0E9B9-009B-AE41-0484-ED7847709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4A871E-D82C-272E-1EED-11E1D0FD2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4A1-F308-754C-89BE-93D6401BC159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151D4E-8612-2350-768F-333C0D31D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6895DB-9588-984B-BECB-15D200783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40997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E4479F-374B-BDA4-2EEA-ED26121B8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264E53-74E9-2F55-E804-8F8236DBEF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7F182E-AEC4-9E2E-7E8E-9228CAF0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6C8A0A-3807-CF10-16E1-827C48EA3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5DCD-A304-C54C-90DF-48D90C1C10CF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30ADBD-6AA5-F70C-B504-17E2F4C9C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3DCF5C-A5A6-95C9-C67E-C7ED954D6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1205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502CC5-64D5-1850-88A7-6C8A5824C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F1F059-515D-8E56-68B6-966A61D902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DA7C19B-95FA-7718-22DA-F5EF4124A4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DC2FB73-92F9-7138-B136-C62021D230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18B2734-1378-5A94-7646-460D5853A7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06B8088-2AE6-AD7D-E147-ECC9D8FF5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13C6F-9420-7B4F-AC1F-0AE8B0E7C9A9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E633990-64F1-595C-7556-830FD1F1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E79E437-B75E-EE15-38EA-1DFE832E2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3377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B25191-0CC0-D5D6-667A-24B01BACE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526F736-397E-3068-10B3-1F97695F0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63348-712E-FB44-BE42-A26C8DAB2F2E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92E75FF-3384-1310-4698-8AB16A127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64D16DD-3388-4F69-1C41-DA0614455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67456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FB73750-26DC-B779-9A3E-F9866E636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2B1C-F970-EB46-96C7-8092FA5BB286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68C1696-80BE-C97A-07C1-29F673483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9571D23-0CB2-1DE0-0CFA-C26222016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77807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223E30-7B32-B337-8583-6054F9DF3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593DAA-B7A5-E0D7-7506-44ECA48DD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0D2AE23-1935-BAD3-C685-02A7BB0356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62872CC-B845-3485-5A1F-998901601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03E43-330B-794D-971A-3088C8DF8FA4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CD1714-D4DA-66B6-2DCE-1476FD3D2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B6B1FC-0179-474A-F44D-E1C044880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85788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80F015-925F-14E3-FFE4-566EAF8BC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C3448E2-CAB7-D1CF-3BB4-117A318F47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5DB36AA-73DA-7C17-BD8D-3ADACF1067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E774D6-DE55-FA71-13B5-722DB1D31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20CEC-4A8D-B345-A9B0-A9B59B0DB373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67593E-BA95-7F0E-4152-9284306F1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E427110-9EE2-0F8A-AFCE-55DAE0966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26730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2F721CD-FDE9-990B-B5E2-7D6DDAB12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FCDF966-AC6C-075D-F13C-12BEAE8A15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2939F0-334A-9D24-452A-3D46B65D2C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39D45-E777-834A-8DED-4CA7B5883F6B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89A9AE-C5AE-32DA-07EF-41F53ACBD1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987DB2-0AE9-894C-BBFF-E5D7E94512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34150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7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40.png"/><Relationship Id="rId7" Type="http://schemas.microsoft.com/office/2007/relationships/hdphoto" Target="../media/hdphoto1.wdp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1EFFCA-8F93-1120-7B3C-E2C77CDAAF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11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월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1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주차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1548E97-DA73-D35D-C5FC-B05308CA68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A#</a:t>
            </a:r>
          </a:p>
          <a:p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2024.11.07</a:t>
            </a:r>
            <a:endParaRPr kumimoji="1" lang="ko-KR" altLang="en-US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A9E8CB-ED94-A4EE-86C6-E2AFC1688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77900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E3BBFA-65D5-F435-BE9E-7976FB0A5CCC}"/>
              </a:ext>
            </a:extLst>
          </p:cNvPr>
          <p:cNvSpPr txBox="1"/>
          <p:nvPr/>
        </p:nvSpPr>
        <p:spPr>
          <a:xfrm>
            <a:off x="76200" y="119743"/>
            <a:ext cx="1598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김준범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-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통신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8659DFD-88C6-6CD1-66BD-5823A04C0D0A}"/>
              </a:ext>
            </a:extLst>
          </p:cNvPr>
          <p:cNvGrpSpPr/>
          <p:nvPr/>
        </p:nvGrpSpPr>
        <p:grpSpPr>
          <a:xfrm>
            <a:off x="377190" y="489075"/>
            <a:ext cx="11437620" cy="4598390"/>
            <a:chOff x="377190" y="489075"/>
            <a:chExt cx="11437620" cy="4598390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8DF48258-6128-2DCC-D294-5DEAC56E5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67167"/>
            <a:stretch/>
          </p:blipFill>
          <p:spPr>
            <a:xfrm>
              <a:off x="377190" y="489075"/>
              <a:ext cx="11437620" cy="4598390"/>
            </a:xfrm>
            <a:prstGeom prst="rect">
              <a:avLst/>
            </a:prstGeom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C30E5B5-5A4D-3C9E-53CB-EA3BF952E202}"/>
                </a:ext>
              </a:extLst>
            </p:cNvPr>
            <p:cNvSpPr/>
            <p:nvPr/>
          </p:nvSpPr>
          <p:spPr>
            <a:xfrm>
              <a:off x="3954780" y="489075"/>
              <a:ext cx="3897630" cy="66535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55272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B50AE2-F6E3-2E9F-BD8C-A3B80D5BF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F70932-BD5B-2C3F-E1BE-1D6C2F842595}"/>
              </a:ext>
            </a:extLst>
          </p:cNvPr>
          <p:cNvSpPr txBox="1"/>
          <p:nvPr/>
        </p:nvSpPr>
        <p:spPr>
          <a:xfrm>
            <a:off x="76200" y="119743"/>
            <a:ext cx="1598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김준범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-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통신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AD0F232-30D0-D4E5-AD34-579C020F2CC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047" t="66455" r="26004" b="2775"/>
          <a:stretch/>
        </p:blipFill>
        <p:spPr>
          <a:xfrm>
            <a:off x="182879" y="617219"/>
            <a:ext cx="6617505" cy="4080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324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118387-4637-F403-7F63-D0B8F3B43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12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3BBFA-65D5-F435-BE9E-7976FB0A5CCC}"/>
              </a:ext>
            </a:extLst>
          </p:cNvPr>
          <p:cNvSpPr txBox="1"/>
          <p:nvPr/>
        </p:nvSpPr>
        <p:spPr>
          <a:xfrm>
            <a:off x="76200" y="119743"/>
            <a:ext cx="2289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이효림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-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데이터필터링</a:t>
            </a:r>
            <a:endParaRPr kumimoji="1" lang="ko-KR" altLang="en-US" b="1" dirty="0">
              <a:solidFill>
                <a:schemeClr val="accent1">
                  <a:lumMod val="75000"/>
                </a:schemeClr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3399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118387-4637-F403-7F63-D0B8F3B43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13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3BBFA-65D5-F435-BE9E-7976FB0A5CCC}"/>
              </a:ext>
            </a:extLst>
          </p:cNvPr>
          <p:cNvSpPr txBox="1"/>
          <p:nvPr/>
        </p:nvSpPr>
        <p:spPr>
          <a:xfrm>
            <a:off x="76200" y="119743"/>
            <a:ext cx="2406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이효림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메인 로직 설계</a:t>
            </a:r>
          </a:p>
        </p:txBody>
      </p:sp>
    </p:spTree>
    <p:extLst>
      <p:ext uri="{BB962C8B-B14F-4D97-AF65-F5344CB8AC3E}">
        <p14:creationId xmlns:p14="http://schemas.microsoft.com/office/powerpoint/2010/main" val="25700544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118387-4637-F403-7F63-D0B8F3B43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14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3BBFA-65D5-F435-BE9E-7976FB0A5CCC}"/>
              </a:ext>
            </a:extLst>
          </p:cNvPr>
          <p:cNvSpPr txBox="1"/>
          <p:nvPr/>
        </p:nvSpPr>
        <p:spPr>
          <a:xfrm>
            <a:off x="76200" y="119743"/>
            <a:ext cx="3036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박소윤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초음파 센서 </a:t>
            </a:r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입력받기</a:t>
            </a:r>
            <a:endParaRPr kumimoji="1" lang="ko-KR" altLang="en-US" b="1" dirty="0">
              <a:solidFill>
                <a:schemeClr val="accent1">
                  <a:lumMod val="75000"/>
                </a:schemeClr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pic>
        <p:nvPicPr>
          <p:cNvPr id="1026" name="Picture 2" descr="아두이노 우노 Uno R3 SMD 호환보드 - 마르시스에듀 공식몰">
            <a:extLst>
              <a:ext uri="{FF2B5EF4-FFF2-40B4-BE49-F238E27FC236}">
                <a16:creationId xmlns:a16="http://schemas.microsoft.com/office/drawing/2014/main" id="{9BB8A3CE-0F93-5518-A939-99AD64AA51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875" y="1244395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초음파 센서">
            <a:extLst>
              <a:ext uri="{FF2B5EF4-FFF2-40B4-BE49-F238E27FC236}">
                <a16:creationId xmlns:a16="http://schemas.microsoft.com/office/drawing/2014/main" id="{C099176C-FF4B-053E-13F5-8BF6C0492A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9626" y="1244395"/>
            <a:ext cx="4519236" cy="4519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F57BDD7-B5EA-8ADB-A2E7-E270D37BC8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875" y="1399868"/>
            <a:ext cx="5018138" cy="47625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1FC593A-2E8C-A8E8-82F3-5C4CB1A0E7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6249935" y="1118524"/>
            <a:ext cx="5457515" cy="5018137"/>
          </a:xfrm>
          <a:prstGeom prst="rect">
            <a:avLst/>
          </a:prstGeom>
        </p:spPr>
      </p:pic>
      <p:pic>
        <p:nvPicPr>
          <p:cNvPr id="1034" name="Picture 10" descr="붉은 동그라미 PNG 이미지, 다운로드 투명한 배경을 가진 PNG 일러스트 3700+컷">
            <a:extLst>
              <a:ext uri="{FF2B5EF4-FFF2-40B4-BE49-F238E27FC236}">
                <a16:creationId xmlns:a16="http://schemas.microsoft.com/office/drawing/2014/main" id="{7B0EC016-7659-5C0D-A678-8B86ED371B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38250" y1="31167" x2="45333" y2="26917"/>
                        <a14:foregroundMark x1="45333" y1="26917" x2="58833" y2="29083"/>
                        <a14:foregroundMark x1="70333" y1="69167" x2="74833" y2="62583"/>
                        <a14:foregroundMark x1="74833" y1="62583" x2="75083" y2="60583"/>
                        <a14:foregroundMark x1="32333" y1="37500" x2="32333" y2="37500"/>
                        <a14:foregroundMark x1="32333" y1="37500" x2="32333" y2="37500"/>
                        <a14:foregroundMark x1="32333" y1="37500" x2="32333" y2="37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5279" y="3759634"/>
            <a:ext cx="2402734" cy="2402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0" descr="붉은 동그라미 PNG 이미지, 다운로드 투명한 배경을 가진 PNG 일러스트 3700+컷">
            <a:extLst>
              <a:ext uri="{FF2B5EF4-FFF2-40B4-BE49-F238E27FC236}">
                <a16:creationId xmlns:a16="http://schemas.microsoft.com/office/drawing/2014/main" id="{F0AEE1E3-119E-9C6A-7253-F1C789F99B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38250" y1="31167" x2="45333" y2="26917"/>
                        <a14:foregroundMark x1="45333" y1="26917" x2="58833" y2="29083"/>
                        <a14:foregroundMark x1="70333" y1="69167" x2="74833" y2="62583"/>
                        <a14:foregroundMark x1="74833" y1="62583" x2="75083" y2="60583"/>
                        <a14:foregroundMark x1="32333" y1="37500" x2="32333" y2="37500"/>
                        <a14:foregroundMark x1="32333" y1="37500" x2="32333" y2="37500"/>
                        <a14:foregroundMark x1="32333" y1="37500" x2="32333" y2="37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2486" y="533710"/>
            <a:ext cx="5202954" cy="5202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5384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아두이노 메가 Mega 2560 호환보드 - SSG.COM">
            <a:extLst>
              <a:ext uri="{FF2B5EF4-FFF2-40B4-BE49-F238E27FC236}">
                <a16:creationId xmlns:a16="http://schemas.microsoft.com/office/drawing/2014/main" id="{272CF435-6C63-5641-6042-516C71CA7C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44547">
            <a:off x="5890009" y="995919"/>
            <a:ext cx="5105830" cy="5105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118387-4637-F403-7F63-D0B8F3B43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15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3BBFA-65D5-F435-BE9E-7976FB0A5CCC}"/>
              </a:ext>
            </a:extLst>
          </p:cNvPr>
          <p:cNvSpPr txBox="1"/>
          <p:nvPr/>
        </p:nvSpPr>
        <p:spPr>
          <a:xfrm>
            <a:off x="76200" y="119743"/>
            <a:ext cx="2468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박소윤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압력 센서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mux</a:t>
            </a:r>
            <a:endParaRPr kumimoji="1" lang="ko-KR" altLang="en-US" b="1" dirty="0">
              <a:solidFill>
                <a:schemeClr val="accent1">
                  <a:lumMod val="75000"/>
                </a:schemeClr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BA29334-2DE1-0A7F-7FE1-CC3A0A57B5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7853" y="710956"/>
            <a:ext cx="4305215" cy="6027301"/>
          </a:xfrm>
          <a:prstGeom prst="rect">
            <a:avLst/>
          </a:prstGeom>
        </p:spPr>
      </p:pic>
      <p:sp>
        <p:nvSpPr>
          <p:cNvPr id="7" name="AutoShape 2" descr="아날로그 디지털 멀티플렉서 MUX 브레이크아웃 보드 모듈, CMOS 정밀 모듈, 아두이노 호환, CD74HC4067, 16 채널, 6 개">
            <a:extLst>
              <a:ext uri="{FF2B5EF4-FFF2-40B4-BE49-F238E27FC236}">
                <a16:creationId xmlns:a16="http://schemas.microsoft.com/office/drawing/2014/main" id="{5B2FF14C-387C-83C0-99AA-8C92CA43AD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C870545-B195-8DD6-8DAE-F82A20F9F1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4750" y="1246705"/>
            <a:ext cx="8057450" cy="4604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150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DC1AFD-201A-26B0-FD89-8ECD53C2F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5651694-F546-5949-D071-2CC120DD3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16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ED3444-8CE2-DAF0-AA2D-2844BE00AE4C}"/>
              </a:ext>
            </a:extLst>
          </p:cNvPr>
          <p:cNvSpPr txBox="1"/>
          <p:nvPr/>
        </p:nvSpPr>
        <p:spPr>
          <a:xfrm>
            <a:off x="76200" y="119743"/>
            <a:ext cx="2468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박소윤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압력 센서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mux</a:t>
            </a:r>
            <a:endParaRPr kumimoji="1" lang="ko-KR" altLang="en-US" b="1" dirty="0">
              <a:solidFill>
                <a:schemeClr val="accent1">
                  <a:lumMod val="75000"/>
                </a:schemeClr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7" name="AutoShape 2" descr="아날로그 디지털 멀티플렉서 MUX 브레이크아웃 보드 모듈, CMOS 정밀 모듈, 아두이노 호환, CD74HC4067, 16 채널, 6 개">
            <a:extLst>
              <a:ext uri="{FF2B5EF4-FFF2-40B4-BE49-F238E27FC236}">
                <a16:creationId xmlns:a16="http://schemas.microsoft.com/office/drawing/2014/main" id="{489518B9-A447-5CE6-7594-6D325CCB23F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" name="압력센서">
            <a:hlinkClick r:id="" action="ppaction://media"/>
            <a:extLst>
              <a:ext uri="{FF2B5EF4-FFF2-40B4-BE49-F238E27FC236}">
                <a16:creationId xmlns:a16="http://schemas.microsoft.com/office/drawing/2014/main" id="{50588FE4-0F03-351B-1C49-BDCBB0C06F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3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5B60A1-6B44-315C-D681-C83E811A0E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아두이노 메가 Mega 2560 호환보드 - SSG.COM">
            <a:extLst>
              <a:ext uri="{FF2B5EF4-FFF2-40B4-BE49-F238E27FC236}">
                <a16:creationId xmlns:a16="http://schemas.microsoft.com/office/drawing/2014/main" id="{7A0E3935-6B41-9B66-94D3-61EBBE2F1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4394">
            <a:off x="6703479" y="2833322"/>
            <a:ext cx="4457855" cy="4457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E309F0B-3C4F-EB00-DFCB-3CC16FAD5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17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5F7192-AD23-0627-2595-DB7174610808}"/>
              </a:ext>
            </a:extLst>
          </p:cNvPr>
          <p:cNvSpPr txBox="1"/>
          <p:nvPr/>
        </p:nvSpPr>
        <p:spPr>
          <a:xfrm>
            <a:off x="76200" y="119743"/>
            <a:ext cx="2468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박소윤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압력 센서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mux</a:t>
            </a:r>
            <a:endParaRPr kumimoji="1" lang="ko-KR" altLang="en-US" b="1" dirty="0">
              <a:solidFill>
                <a:schemeClr val="accent1">
                  <a:lumMod val="75000"/>
                </a:schemeClr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735505D-80BD-2FC7-6689-F5F52D16E6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759" y="1008297"/>
            <a:ext cx="2803402" cy="392476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3B98940-A650-6FF8-E20E-0CB7FEF802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857" y="1008297"/>
            <a:ext cx="2803402" cy="3924763"/>
          </a:xfrm>
          <a:prstGeom prst="rect">
            <a:avLst/>
          </a:prstGeom>
        </p:spPr>
      </p:pic>
      <p:sp>
        <p:nvSpPr>
          <p:cNvPr id="7" name="AutoShape 2" descr="아날로그 디지털 멀티플렉서 MUX 브레이크아웃 보드 모듈, CMOS 정밀 모듈, 아두이노 호환, CD74HC4067, 16 채널, 6 개">
            <a:extLst>
              <a:ext uri="{FF2B5EF4-FFF2-40B4-BE49-F238E27FC236}">
                <a16:creationId xmlns:a16="http://schemas.microsoft.com/office/drawing/2014/main" id="{CB6049EF-8644-1584-7B8E-0304BA1E380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EC7F705-1C8E-9BB1-3729-F26C842DBE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4943" y="547209"/>
            <a:ext cx="2902548" cy="309036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C3EFD53-B08A-2A53-6188-1A23F2598B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5041" y="632039"/>
            <a:ext cx="2743200" cy="292070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C3181EE-3147-3E96-F5F3-2A5840D746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14995" y="831286"/>
            <a:ext cx="7257210" cy="5442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321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118387-4637-F403-7F63-D0B8F3B43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18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3BBFA-65D5-F435-BE9E-7976FB0A5CCC}"/>
              </a:ext>
            </a:extLst>
          </p:cNvPr>
          <p:cNvSpPr txBox="1"/>
          <p:nvPr/>
        </p:nvSpPr>
        <p:spPr>
          <a:xfrm>
            <a:off x="76200" y="119743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박소윤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모터 제어</a:t>
            </a:r>
          </a:p>
        </p:txBody>
      </p:sp>
      <p:pic>
        <p:nvPicPr>
          <p:cNvPr id="2050" name="Picture 2" descr="L298N 2A Based Motor Driver Module">
            <a:extLst>
              <a:ext uri="{FF2B5EF4-FFF2-40B4-BE49-F238E27FC236}">
                <a16:creationId xmlns:a16="http://schemas.microsoft.com/office/drawing/2014/main" id="{09D78FCF-08BE-51BE-C14E-F225FCE10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769" y="1484717"/>
            <a:ext cx="3486663" cy="3486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258C7D-5377-A58F-C381-73A5170CA6D5}"/>
              </a:ext>
            </a:extLst>
          </p:cNvPr>
          <p:cNvSpPr txBox="1"/>
          <p:nvPr/>
        </p:nvSpPr>
        <p:spPr>
          <a:xfrm>
            <a:off x="783678" y="5074332"/>
            <a:ext cx="34866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L298N </a:t>
            </a:r>
            <a:r>
              <a:rPr lang="ko-KR" altLang="en-US" sz="2500" b="1" dirty="0"/>
              <a:t>모터 드라이버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667897-8D4C-E2C2-0FA9-227A5182FB45}"/>
              </a:ext>
            </a:extLst>
          </p:cNvPr>
          <p:cNvSpPr txBox="1"/>
          <p:nvPr/>
        </p:nvSpPr>
        <p:spPr>
          <a:xfrm>
            <a:off x="3701851" y="5074332"/>
            <a:ext cx="55509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i="0" dirty="0">
                <a:solidFill>
                  <a:srgbClr val="000000"/>
                </a:solidFill>
                <a:effectLst/>
                <a:latin typeface="TT Norms Pro"/>
              </a:rPr>
              <a:t> 570 27000rpm </a:t>
            </a:r>
            <a:r>
              <a:rPr lang="ko-KR" altLang="en-US" sz="2800" b="1" i="0" dirty="0">
                <a:solidFill>
                  <a:srgbClr val="000000"/>
                </a:solidFill>
                <a:effectLst/>
                <a:latin typeface="TT Norms Pro"/>
              </a:rPr>
              <a:t>모터 </a:t>
            </a:r>
            <a:endParaRPr lang="en-US" altLang="ko-KR" sz="2800" b="1" i="0" dirty="0">
              <a:solidFill>
                <a:srgbClr val="000000"/>
              </a:solidFill>
              <a:effectLst/>
              <a:latin typeface="TT Norms Pro"/>
            </a:endParaRPr>
          </a:p>
          <a:p>
            <a:pPr algn="ctr"/>
            <a:r>
              <a:rPr lang="ko-KR" altLang="en-US" sz="2800" b="1" i="0" dirty="0">
                <a:solidFill>
                  <a:srgbClr val="000000"/>
                </a:solidFill>
                <a:effectLst/>
                <a:latin typeface="TT Norms Pro"/>
              </a:rPr>
              <a:t>기어박스 </a:t>
            </a:r>
            <a:endParaRPr lang="ko-KR" altLang="en-US" sz="25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3ECD782-AC74-6329-EBB5-F561CFF5D4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0341" y="1463356"/>
            <a:ext cx="4414011" cy="343795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B5B888A-7FD9-8C7C-33E6-3119B8F250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8864" y="1463356"/>
            <a:ext cx="3454981" cy="281769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C73005-D49C-77F4-F4D8-4555966D9551}"/>
              </a:ext>
            </a:extLst>
          </p:cNvPr>
          <p:cNvSpPr txBox="1"/>
          <p:nvPr/>
        </p:nvSpPr>
        <p:spPr>
          <a:xfrm>
            <a:off x="7724255" y="4533872"/>
            <a:ext cx="55509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i="0" dirty="0">
                <a:solidFill>
                  <a:srgbClr val="000000"/>
                </a:solidFill>
                <a:effectLst/>
                <a:latin typeface="TT Norms Pro"/>
              </a:rPr>
              <a:t>바퀴</a:t>
            </a:r>
            <a:endParaRPr lang="ko-KR" altLang="en-US" sz="2500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2E9F5C56-A8F0-B77E-981F-D6E8FA10D9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4510" y="732474"/>
            <a:ext cx="6710186" cy="560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461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8DEC7-913D-D7D2-B52E-A16B34B0AE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F955CB-3A7B-86C9-70E6-7BA505A79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19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78C027-4471-773B-439C-95A92D2C2E76}"/>
              </a:ext>
            </a:extLst>
          </p:cNvPr>
          <p:cNvSpPr txBox="1"/>
          <p:nvPr/>
        </p:nvSpPr>
        <p:spPr>
          <a:xfrm>
            <a:off x="76200" y="119743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박소윤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모터 제어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84F729-5DA7-6CC3-30D9-C0B0E89C1B3C}"/>
              </a:ext>
            </a:extLst>
          </p:cNvPr>
          <p:cNvSpPr txBox="1"/>
          <p:nvPr/>
        </p:nvSpPr>
        <p:spPr>
          <a:xfrm>
            <a:off x="3701851" y="5074332"/>
            <a:ext cx="55509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i="0" dirty="0">
                <a:solidFill>
                  <a:srgbClr val="000000"/>
                </a:solidFill>
                <a:effectLst/>
                <a:latin typeface="TT Norms Pro"/>
              </a:rPr>
              <a:t> 570 27000rpm </a:t>
            </a:r>
            <a:r>
              <a:rPr lang="ko-KR" altLang="en-US" sz="2800" b="1" i="0" dirty="0">
                <a:solidFill>
                  <a:srgbClr val="000000"/>
                </a:solidFill>
                <a:effectLst/>
                <a:latin typeface="TT Norms Pro"/>
              </a:rPr>
              <a:t>모터 </a:t>
            </a:r>
            <a:endParaRPr lang="en-US" altLang="ko-KR" sz="2800" b="1" i="0" dirty="0">
              <a:solidFill>
                <a:srgbClr val="000000"/>
              </a:solidFill>
              <a:effectLst/>
              <a:latin typeface="TT Norms Pro"/>
            </a:endParaRPr>
          </a:p>
          <a:p>
            <a:pPr algn="ctr"/>
            <a:r>
              <a:rPr lang="ko-KR" altLang="en-US" sz="2800" b="1" i="0" dirty="0">
                <a:solidFill>
                  <a:srgbClr val="000000"/>
                </a:solidFill>
                <a:effectLst/>
                <a:latin typeface="TT Norms Pro"/>
              </a:rPr>
              <a:t>기어박스 </a:t>
            </a:r>
            <a:endParaRPr lang="ko-KR" altLang="en-US" sz="25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954DE4-6F8F-A715-A3FB-73625DF28F3D}"/>
              </a:ext>
            </a:extLst>
          </p:cNvPr>
          <p:cNvSpPr txBox="1"/>
          <p:nvPr/>
        </p:nvSpPr>
        <p:spPr>
          <a:xfrm>
            <a:off x="7724255" y="4533872"/>
            <a:ext cx="55509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i="0" dirty="0" err="1">
                <a:solidFill>
                  <a:srgbClr val="000000"/>
                </a:solidFill>
                <a:effectLst/>
                <a:latin typeface="TT Norms Pro"/>
              </a:rPr>
              <a:t>퀴</a:t>
            </a:r>
            <a:endParaRPr lang="ko-KR" altLang="en-US" sz="2500" dirty="0"/>
          </a:p>
        </p:txBody>
      </p:sp>
      <p:pic>
        <p:nvPicPr>
          <p:cNvPr id="2" name="모터드라이버">
            <a:hlinkClick r:id="" action="ppaction://media"/>
            <a:extLst>
              <a:ext uri="{FF2B5EF4-FFF2-40B4-BE49-F238E27FC236}">
                <a16:creationId xmlns:a16="http://schemas.microsoft.com/office/drawing/2014/main" id="{6E861777-7C1A-2E2E-1FDF-AD235AE88E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023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92160A-D99F-9A31-BC21-376380192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BACA63-B0A6-D035-E13C-786EA338FF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수정된 설계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v1 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시연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보행기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모터 설계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–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이진성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초음파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압력센서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모터 제어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-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박소윤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초음파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ko-KR" altLang="en-US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라즈베리파이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&amp;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보드 연결 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-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ko-KR" altLang="en-US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김준범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데이터 필터링 및 메인 로직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–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ko-KR" altLang="en-US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이효림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6E3B564-23D8-91AC-F457-29EF9FC40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291298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F8E0FB-5451-DE0B-D9EC-6526B1D23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1D9DC9-BBEC-B84F-FFBC-4EE540E32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20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2151AA-52D0-8A85-785D-A9DBCFA2A470}"/>
              </a:ext>
            </a:extLst>
          </p:cNvPr>
          <p:cNvSpPr txBox="1"/>
          <p:nvPr/>
        </p:nvSpPr>
        <p:spPr>
          <a:xfrm>
            <a:off x="76200" y="119743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박소윤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모터 제어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357217-AF72-5ECD-4D9D-0C9B0B48C171}"/>
              </a:ext>
            </a:extLst>
          </p:cNvPr>
          <p:cNvSpPr txBox="1"/>
          <p:nvPr/>
        </p:nvSpPr>
        <p:spPr>
          <a:xfrm>
            <a:off x="1730668" y="5308507"/>
            <a:ext cx="55509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i="0" dirty="0" err="1">
                <a:solidFill>
                  <a:srgbClr val="000000"/>
                </a:solidFill>
                <a:effectLst/>
                <a:latin typeface="TT Norms Pro"/>
              </a:rPr>
              <a:t>아두이노</a:t>
            </a:r>
            <a:r>
              <a:rPr lang="ko-KR" altLang="en-US" sz="2800" b="1" i="0" dirty="0">
                <a:solidFill>
                  <a:srgbClr val="000000"/>
                </a:solidFill>
                <a:effectLst/>
                <a:latin typeface="TT Norms Pro"/>
              </a:rPr>
              <a:t> </a:t>
            </a:r>
            <a:r>
              <a:rPr lang="en-US" altLang="ko-KR" sz="2800" b="1" i="0" dirty="0" err="1">
                <a:solidFill>
                  <a:srgbClr val="000000"/>
                </a:solidFill>
                <a:effectLst/>
                <a:latin typeface="TT Norms Pro"/>
              </a:rPr>
              <a:t>pwm</a:t>
            </a:r>
            <a:r>
              <a:rPr lang="en-US" altLang="ko-KR" sz="2800" b="1" i="0" dirty="0">
                <a:solidFill>
                  <a:srgbClr val="000000"/>
                </a:solidFill>
                <a:effectLst/>
                <a:latin typeface="TT Norms Pro"/>
              </a:rPr>
              <a:t>, in1234</a:t>
            </a:r>
            <a:r>
              <a:rPr lang="ko-KR" altLang="en-US" sz="2800" b="1" i="0" dirty="0">
                <a:solidFill>
                  <a:srgbClr val="000000"/>
                </a:solidFill>
                <a:effectLst/>
                <a:latin typeface="TT Norms Pro"/>
              </a:rPr>
              <a:t>핀</a:t>
            </a:r>
            <a:endParaRPr lang="ko-KR" altLang="en-US" sz="25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38292CC-5B8F-8421-9E04-0CEB786122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372" y="898067"/>
            <a:ext cx="2771036" cy="369471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06C8B86-85C3-AD41-690A-7A1E36695C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0645" y="930989"/>
            <a:ext cx="2771037" cy="369471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BDD7146-74DA-22B2-6BD7-77A375A91E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2919" y="947450"/>
            <a:ext cx="2746346" cy="366179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7586818-5475-FD78-6CE6-B2B558288A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0502" y="809335"/>
            <a:ext cx="2977862" cy="3970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2354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A47AE7-6CAF-D96F-2CB8-2727108F9E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3B2BCDC-00EE-D2C2-53C3-56734F090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21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1F2BB-48E8-4679-7BC1-C22FA5288DC8}"/>
              </a:ext>
            </a:extLst>
          </p:cNvPr>
          <p:cNvSpPr txBox="1"/>
          <p:nvPr/>
        </p:nvSpPr>
        <p:spPr>
          <a:xfrm>
            <a:off x="76200" y="119743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박소윤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모터 제어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119241-3BCD-FC44-BA9C-A8D9874D40D4}"/>
              </a:ext>
            </a:extLst>
          </p:cNvPr>
          <p:cNvSpPr txBox="1"/>
          <p:nvPr/>
        </p:nvSpPr>
        <p:spPr>
          <a:xfrm>
            <a:off x="6402956" y="4283486"/>
            <a:ext cx="55509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i="0" dirty="0">
                <a:solidFill>
                  <a:srgbClr val="000000"/>
                </a:solidFill>
                <a:effectLst/>
                <a:latin typeface="TT Norms Pro"/>
              </a:rPr>
              <a:t>L298</a:t>
            </a:r>
            <a:r>
              <a:rPr lang="en-US" altLang="ko-KR" sz="2800" b="1" dirty="0">
                <a:solidFill>
                  <a:srgbClr val="000000"/>
                </a:solidFill>
                <a:latin typeface="TT Norms Pro"/>
              </a:rPr>
              <a:t>N</a:t>
            </a:r>
            <a:r>
              <a:rPr lang="ko-KR" altLang="en-US" sz="2800" b="1" dirty="0">
                <a:solidFill>
                  <a:srgbClr val="000000"/>
                </a:solidFill>
                <a:latin typeface="TT Norms Pro"/>
              </a:rPr>
              <a:t> </a:t>
            </a:r>
            <a:r>
              <a:rPr lang="en-US" altLang="ko-KR" sz="2800" b="1" dirty="0">
                <a:solidFill>
                  <a:srgbClr val="000000"/>
                </a:solidFill>
                <a:latin typeface="TT Norms Pro"/>
              </a:rPr>
              <a:t>Motor Driver module</a:t>
            </a:r>
            <a:endParaRPr lang="ko-KR" altLang="en-US" sz="25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6A5BFE-F1D1-4A31-5BC7-549390B54598}"/>
              </a:ext>
            </a:extLst>
          </p:cNvPr>
          <p:cNvSpPr txBox="1"/>
          <p:nvPr/>
        </p:nvSpPr>
        <p:spPr>
          <a:xfrm>
            <a:off x="712385" y="4283486"/>
            <a:ext cx="55509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i="0" dirty="0">
                <a:solidFill>
                  <a:srgbClr val="000000"/>
                </a:solidFill>
                <a:effectLst/>
                <a:latin typeface="TT Norms Pro"/>
              </a:rPr>
              <a:t> 570 27000rpm </a:t>
            </a:r>
            <a:r>
              <a:rPr lang="ko-KR" altLang="en-US" sz="2800" b="1" i="0" dirty="0">
                <a:solidFill>
                  <a:srgbClr val="000000"/>
                </a:solidFill>
                <a:effectLst/>
                <a:latin typeface="TT Norms Pro"/>
              </a:rPr>
              <a:t>모터</a:t>
            </a:r>
            <a:endParaRPr lang="en-US" altLang="ko-KR" sz="2800" b="1" i="0" dirty="0">
              <a:solidFill>
                <a:srgbClr val="000000"/>
              </a:solidFill>
              <a:effectLst/>
              <a:latin typeface="TT Norms Pro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A5B3743-C00C-60AB-3C46-37E366C9C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009" y="489075"/>
            <a:ext cx="4429743" cy="368668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2222C97-0264-EAE8-5BD3-55421CBD3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6035" y="5191219"/>
            <a:ext cx="3143689" cy="148610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B628448A-9CBF-BA18-82AF-17E39805A3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4843" y="381653"/>
            <a:ext cx="4387216" cy="3441562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197BED28-FB59-9DB8-445E-96E9EECDAD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6057" y="4757210"/>
            <a:ext cx="4067743" cy="1886213"/>
          </a:xfrm>
          <a:prstGeom prst="rect">
            <a:avLst/>
          </a:prstGeom>
        </p:spPr>
      </p:pic>
      <p:pic>
        <p:nvPicPr>
          <p:cNvPr id="20" name="Picture 10" descr="붉은 동그라미 PNG 이미지, 다운로드 투명한 배경을 가진 PNG 일러스트 3700+컷">
            <a:extLst>
              <a:ext uri="{FF2B5EF4-FFF2-40B4-BE49-F238E27FC236}">
                <a16:creationId xmlns:a16="http://schemas.microsoft.com/office/drawing/2014/main" id="{9483CF55-2889-626E-7501-1708C088A8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38250" y1="31167" x2="45333" y2="26917"/>
                        <a14:foregroundMark x1="45333" y1="26917" x2="58833" y2="29083"/>
                        <a14:foregroundMark x1="70333" y1="69167" x2="74833" y2="62583"/>
                        <a14:foregroundMark x1="74833" y1="62583" x2="75083" y2="60583"/>
                        <a14:foregroundMark x1="32333" y1="37500" x2="32333" y2="37500"/>
                        <a14:foregroundMark x1="32333" y1="37500" x2="32333" y2="37500"/>
                        <a14:foregroundMark x1="32333" y1="37500" x2="32333" y2="37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215" y="3823215"/>
            <a:ext cx="3396673" cy="339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0" descr="붉은 동그라미 PNG 이미지, 다운로드 투명한 배경을 가진 PNG 일러스트 3700+컷">
            <a:extLst>
              <a:ext uri="{FF2B5EF4-FFF2-40B4-BE49-F238E27FC236}">
                <a16:creationId xmlns:a16="http://schemas.microsoft.com/office/drawing/2014/main" id="{B582082D-ECA6-F782-2D39-A651F89833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38250" y1="31167" x2="45333" y2="26917"/>
                        <a14:foregroundMark x1="45333" y1="26917" x2="58833" y2="29083"/>
                        <a14:foregroundMark x1="70333" y1="69167" x2="74833" y2="62583"/>
                        <a14:foregroundMark x1="74833" y1="62583" x2="75083" y2="60583"/>
                        <a14:foregroundMark x1="32333" y1="37500" x2="32333" y2="37500"/>
                        <a14:foregroundMark x1="32333" y1="37500" x2="32333" y2="37500"/>
                        <a14:foregroundMark x1="32333" y1="37500" x2="32333" y2="37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5869" y="5880957"/>
            <a:ext cx="1236190" cy="1236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E994EB2-8B0E-0C16-3E1F-79C2D15A2CC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94082" y="1559916"/>
            <a:ext cx="5615365" cy="44784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E10414-D23E-95A6-3F3B-726437668AD0}"/>
              </a:ext>
            </a:extLst>
          </p:cNvPr>
          <p:cNvSpPr txBox="1"/>
          <p:nvPr/>
        </p:nvSpPr>
        <p:spPr>
          <a:xfrm>
            <a:off x="3310905" y="5619347"/>
            <a:ext cx="555099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dirty="0"/>
              <a:t>7A </a:t>
            </a:r>
            <a:r>
              <a:rPr lang="ko-KR" altLang="en-US" sz="2500" dirty="0"/>
              <a:t>듀얼 </a:t>
            </a:r>
            <a:r>
              <a:rPr lang="en-US" altLang="ko-KR" sz="2500" dirty="0"/>
              <a:t>DC </a:t>
            </a:r>
            <a:r>
              <a:rPr lang="ko-KR" altLang="en-US" sz="2500" dirty="0"/>
              <a:t>모터 드라이버 모듈</a:t>
            </a:r>
          </a:p>
        </p:txBody>
      </p:sp>
    </p:spTree>
    <p:extLst>
      <p:ext uri="{BB962C8B-B14F-4D97-AF65-F5344CB8AC3E}">
        <p14:creationId xmlns:p14="http://schemas.microsoft.com/office/powerpoint/2010/main" val="2693457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4EFD19A-B3CA-3F11-1BD9-F49AD3F92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22</a:t>
            </a:fld>
            <a:endParaRPr kumimoji="1"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DF6826-3107-0049-1A58-E51CCB71BB7B}"/>
              </a:ext>
            </a:extLst>
          </p:cNvPr>
          <p:cNvSpPr txBox="1"/>
          <p:nvPr/>
        </p:nvSpPr>
        <p:spPr>
          <a:xfrm>
            <a:off x="4874351" y="3105834"/>
            <a:ext cx="24432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b="1" dirty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감사합니다</a:t>
            </a:r>
            <a:r>
              <a:rPr kumimoji="1" lang="en-US" altLang="ko-KR" sz="3600" b="1" dirty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.</a:t>
            </a:r>
            <a:endParaRPr kumimoji="1" lang="ko-KR" altLang="en-US" sz="3600"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6667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118387-4637-F403-7F63-D0B8F3B43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3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3BBFA-65D5-F435-BE9E-7976FB0A5CCC}"/>
              </a:ext>
            </a:extLst>
          </p:cNvPr>
          <p:cNvSpPr txBox="1"/>
          <p:nvPr/>
        </p:nvSpPr>
        <p:spPr>
          <a:xfrm>
            <a:off x="76200" y="119743"/>
            <a:ext cx="2826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이진성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보행기 손잡이 설계</a:t>
            </a: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CB89F7EA-B5EB-F384-C4CD-B8BAE6D9D3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406" t="13356" r="36406" b="13356"/>
          <a:stretch/>
        </p:blipFill>
        <p:spPr>
          <a:xfrm>
            <a:off x="1489407" y="1067899"/>
            <a:ext cx="3314700" cy="497205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E1BB072-AE24-9BA5-46B9-B197B4C32EE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338" b="5709"/>
          <a:stretch/>
        </p:blipFill>
        <p:spPr>
          <a:xfrm>
            <a:off x="5124498" y="1065701"/>
            <a:ext cx="5787155" cy="4974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630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118387-4637-F403-7F63-D0B8F3B43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4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3BBFA-65D5-F435-BE9E-7976FB0A5CCC}"/>
              </a:ext>
            </a:extLst>
          </p:cNvPr>
          <p:cNvSpPr txBox="1"/>
          <p:nvPr/>
        </p:nvSpPr>
        <p:spPr>
          <a:xfrm>
            <a:off x="76200" y="119743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이진성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바퀴 설계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7CDB6424-AD36-60C5-5A9E-11F629116383}"/>
              </a:ext>
            </a:extLst>
          </p:cNvPr>
          <p:cNvGrpSpPr/>
          <p:nvPr/>
        </p:nvGrpSpPr>
        <p:grpSpPr>
          <a:xfrm>
            <a:off x="662892" y="1332170"/>
            <a:ext cx="5900067" cy="4409871"/>
            <a:chOff x="219621" y="733426"/>
            <a:chExt cx="7406385" cy="5535734"/>
          </a:xfrm>
        </p:grpSpPr>
        <p:pic>
          <p:nvPicPr>
            <p:cNvPr id="3" name="그림 2" descr="스크린샷, 컴퓨터, 소프트웨어, 멀티미디어 소프트웨어이(가) 표시된 사진&#10;&#10;자동 생성된 설명">
              <a:extLst>
                <a:ext uri="{FF2B5EF4-FFF2-40B4-BE49-F238E27FC236}">
                  <a16:creationId xmlns:a16="http://schemas.microsoft.com/office/drawing/2014/main" id="{8C2AFF0B-87FF-63A2-7AB4-96DFB678F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6094" t="10267" r="26094" b="10267"/>
            <a:stretch/>
          </p:blipFill>
          <p:spPr>
            <a:xfrm>
              <a:off x="1676869" y="733426"/>
              <a:ext cx="5829300" cy="5391148"/>
            </a:xfrm>
            <a:prstGeom prst="rect">
              <a:avLst/>
            </a:prstGeom>
          </p:spPr>
        </p:pic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E7369280-C912-8899-02CC-677170C61A2B}"/>
                </a:ext>
              </a:extLst>
            </p:cNvPr>
            <p:cNvSpPr/>
            <p:nvPr/>
          </p:nvSpPr>
          <p:spPr>
            <a:xfrm>
              <a:off x="2076544" y="1157640"/>
              <a:ext cx="4909832" cy="4909832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400"/>
            </a:p>
          </p:txBody>
        </p:sp>
        <p:cxnSp>
          <p:nvCxnSpPr>
            <p:cNvPr id="9" name="직선 연결선[R] 8">
              <a:extLst>
                <a:ext uri="{FF2B5EF4-FFF2-40B4-BE49-F238E27FC236}">
                  <a16:creationId xmlns:a16="http://schemas.microsoft.com/office/drawing/2014/main" id="{4612E46D-2663-CE71-609F-A826B927839A}"/>
                </a:ext>
              </a:extLst>
            </p:cNvPr>
            <p:cNvCxnSpPr>
              <a:cxnSpLocks/>
              <a:endCxn id="10" idx="0"/>
            </p:cNvCxnSpPr>
            <p:nvPr/>
          </p:nvCxnSpPr>
          <p:spPr>
            <a:xfrm flipH="1">
              <a:off x="1090124" y="3509795"/>
              <a:ext cx="977384" cy="39600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F2C1D02-0713-6243-227F-59ED327EB9D4}"/>
                </a:ext>
              </a:extLst>
            </p:cNvPr>
            <p:cNvSpPr txBox="1"/>
            <p:nvPr/>
          </p:nvSpPr>
          <p:spPr>
            <a:xfrm>
              <a:off x="219621" y="3905796"/>
              <a:ext cx="1741005" cy="38635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1400" dirty="0"/>
                <a:t>교체 바퀴 지름</a:t>
              </a: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48C24DA2-CD08-0E5B-BFE7-407CE40FBBAF}"/>
                </a:ext>
              </a:extLst>
            </p:cNvPr>
            <p:cNvSpPr/>
            <p:nvPr/>
          </p:nvSpPr>
          <p:spPr>
            <a:xfrm>
              <a:off x="2860315" y="2707164"/>
              <a:ext cx="3342290" cy="3342290"/>
            </a:xfrm>
            <a:prstGeom prst="ellipse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400"/>
            </a:p>
          </p:txBody>
        </p:sp>
        <p:cxnSp>
          <p:nvCxnSpPr>
            <p:cNvPr id="13" name="직선 연결선[R] 12">
              <a:extLst>
                <a:ext uri="{FF2B5EF4-FFF2-40B4-BE49-F238E27FC236}">
                  <a16:creationId xmlns:a16="http://schemas.microsoft.com/office/drawing/2014/main" id="{BF4B96D8-867F-3FBE-5212-6D9DA9394A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04473" y="4720646"/>
              <a:ext cx="887373" cy="292040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13DE56C-61B0-F111-1729-268773E21393}"/>
                </a:ext>
              </a:extLst>
            </p:cNvPr>
            <p:cNvSpPr txBox="1"/>
            <p:nvPr/>
          </p:nvSpPr>
          <p:spPr>
            <a:xfrm>
              <a:off x="267387" y="4828021"/>
              <a:ext cx="1741005" cy="386354"/>
            </a:xfrm>
            <a:prstGeom prst="rect">
              <a:avLst/>
            </a:prstGeom>
            <a:noFill/>
            <a:ln w="3810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1400" dirty="0"/>
                <a:t>제품 바퀴 지름</a:t>
              </a:r>
            </a:p>
          </p:txBody>
        </p:sp>
        <p:cxnSp>
          <p:nvCxnSpPr>
            <p:cNvPr id="16" name="직선 연결선[R] 15">
              <a:extLst>
                <a:ext uri="{FF2B5EF4-FFF2-40B4-BE49-F238E27FC236}">
                  <a16:creationId xmlns:a16="http://schemas.microsoft.com/office/drawing/2014/main" id="{A235B71F-C8AC-320D-00C5-5BB51A906DD2}"/>
                </a:ext>
              </a:extLst>
            </p:cNvPr>
            <p:cNvCxnSpPr>
              <a:cxnSpLocks/>
            </p:cNvCxnSpPr>
            <p:nvPr/>
          </p:nvCxnSpPr>
          <p:spPr>
            <a:xfrm>
              <a:off x="1556751" y="6067472"/>
              <a:ext cx="6069255" cy="0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E35F756-AAA1-DC34-0820-09ABFAFF3852}"/>
                </a:ext>
              </a:extLst>
            </p:cNvPr>
            <p:cNvSpPr txBox="1"/>
            <p:nvPr/>
          </p:nvSpPr>
          <p:spPr>
            <a:xfrm>
              <a:off x="890543" y="5882806"/>
              <a:ext cx="682560" cy="386354"/>
            </a:xfrm>
            <a:prstGeom prst="rect">
              <a:avLst/>
            </a:prstGeom>
            <a:noFill/>
            <a:ln w="38100">
              <a:solidFill>
                <a:srgbClr val="7030A0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1400" dirty="0"/>
                <a:t>지면</a:t>
              </a:r>
            </a:p>
          </p:txBody>
        </p:sp>
        <p:cxnSp>
          <p:nvCxnSpPr>
            <p:cNvPr id="23" name="직선 연결선[R] 22">
              <a:extLst>
                <a:ext uri="{FF2B5EF4-FFF2-40B4-BE49-F238E27FC236}">
                  <a16:creationId xmlns:a16="http://schemas.microsoft.com/office/drawing/2014/main" id="{A672CB16-5C9A-1613-E099-F4FBD3A31CD9}"/>
                </a:ext>
              </a:extLst>
            </p:cNvPr>
            <p:cNvCxnSpPr/>
            <p:nvPr/>
          </p:nvCxnSpPr>
          <p:spPr>
            <a:xfrm flipH="1" flipV="1">
              <a:off x="1869340" y="2391854"/>
              <a:ext cx="2662120" cy="1986455"/>
            </a:xfrm>
            <a:prstGeom prst="line">
              <a:avLst/>
            </a:prstGeom>
            <a:ln w="381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[R] 23">
              <a:extLst>
                <a:ext uri="{FF2B5EF4-FFF2-40B4-BE49-F238E27FC236}">
                  <a16:creationId xmlns:a16="http://schemas.microsoft.com/office/drawing/2014/main" id="{185D48CD-3EC8-396D-1A53-F02EB7F76C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31460" y="2288252"/>
              <a:ext cx="2974709" cy="2090057"/>
            </a:xfrm>
            <a:prstGeom prst="line">
              <a:avLst/>
            </a:prstGeom>
            <a:ln w="381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28FB0E1-F2D0-49F9-4656-F3EA14440927}"/>
                </a:ext>
              </a:extLst>
            </p:cNvPr>
            <p:cNvSpPr txBox="1"/>
            <p:nvPr/>
          </p:nvSpPr>
          <p:spPr>
            <a:xfrm>
              <a:off x="447839" y="2077331"/>
              <a:ext cx="1437155" cy="656801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1400" dirty="0"/>
                <a:t>보행기</a:t>
              </a:r>
              <a:endParaRPr kumimoji="1" lang="en-US" altLang="ko-KR" sz="1400" dirty="0"/>
            </a:p>
            <a:p>
              <a:pPr algn="ctr"/>
              <a:r>
                <a:rPr kumimoji="1" lang="ko-KR" altLang="en-US" sz="1400" dirty="0"/>
                <a:t>파이프 위치</a:t>
              </a: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8F18ACF4-FFC1-F432-334D-2055D435BC9D}"/>
                </a:ext>
              </a:extLst>
            </p:cNvPr>
            <p:cNvSpPr/>
            <p:nvPr/>
          </p:nvSpPr>
          <p:spPr>
            <a:xfrm>
              <a:off x="4229663" y="3319768"/>
              <a:ext cx="603594" cy="603594"/>
            </a:xfrm>
            <a:prstGeom prst="ellipse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400"/>
            </a:p>
          </p:txBody>
        </p:sp>
        <p:cxnSp>
          <p:nvCxnSpPr>
            <p:cNvPr id="30" name="직선 연결선[R] 29">
              <a:extLst>
                <a:ext uri="{FF2B5EF4-FFF2-40B4-BE49-F238E27FC236}">
                  <a16:creationId xmlns:a16="http://schemas.microsoft.com/office/drawing/2014/main" id="{2AE248BA-E86C-8C44-B069-CBAAF896F606}"/>
                </a:ext>
              </a:extLst>
            </p:cNvPr>
            <p:cNvCxnSpPr>
              <a:stCxn id="28" idx="1"/>
            </p:cNvCxnSpPr>
            <p:nvPr/>
          </p:nvCxnSpPr>
          <p:spPr>
            <a:xfrm flipH="1" flipV="1">
              <a:off x="2860315" y="1612587"/>
              <a:ext cx="1457742" cy="1795575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ED79D1D-B6E0-4846-9CE0-099F3B5E13F4}"/>
                </a:ext>
              </a:extLst>
            </p:cNvPr>
            <p:cNvSpPr txBox="1"/>
            <p:nvPr/>
          </p:nvSpPr>
          <p:spPr>
            <a:xfrm>
              <a:off x="1351331" y="1256753"/>
              <a:ext cx="1515633" cy="386354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1400" dirty="0"/>
                <a:t>모터 구동 축</a:t>
              </a:r>
            </a:p>
          </p:txBody>
        </p:sp>
      </p:grpSp>
      <p:pic>
        <p:nvPicPr>
          <p:cNvPr id="36" name="그림 35">
            <a:extLst>
              <a:ext uri="{FF2B5EF4-FFF2-40B4-BE49-F238E27FC236}">
                <a16:creationId xmlns:a16="http://schemas.microsoft.com/office/drawing/2014/main" id="{E38BAE32-9884-ABA0-81AB-74B1AA23FD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2441" y="1332170"/>
            <a:ext cx="4301010" cy="4301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59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E3BBFA-65D5-F435-BE9E-7976FB0A5CCC}"/>
              </a:ext>
            </a:extLst>
          </p:cNvPr>
          <p:cNvSpPr txBox="1"/>
          <p:nvPr/>
        </p:nvSpPr>
        <p:spPr>
          <a:xfrm>
            <a:off x="76200" y="119743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김준범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-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초음파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99BF527-B222-2BC3-46CB-F55583AAFD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89074"/>
            <a:ext cx="4107606" cy="636892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E98FD10-A645-BDF6-9D52-F727BB1788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9953" y="443034"/>
            <a:ext cx="3794125" cy="641496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1620C3B-100D-E96D-6541-8AE52990D6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3582" y="2296063"/>
            <a:ext cx="3397235" cy="270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978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246BA7-C19D-77C2-2F1C-43D7CF5F24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6277003-739C-B1BC-6252-7901B904C2F3}"/>
              </a:ext>
            </a:extLst>
          </p:cNvPr>
          <p:cNvSpPr txBox="1"/>
          <p:nvPr/>
        </p:nvSpPr>
        <p:spPr>
          <a:xfrm>
            <a:off x="76200" y="119743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김준범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-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초음파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7E9D071-5E04-40B0-DDE7-2ABBE5FF48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489075"/>
            <a:ext cx="3956263" cy="627092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85913B7-60B4-5C0C-9633-BA079455C9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2463" y="489075"/>
            <a:ext cx="3705742" cy="561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719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CAD7AA-88D4-653B-DBD6-1839E29B89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79B36FE-D514-8EE6-691F-363ADDE3901D}"/>
              </a:ext>
            </a:extLst>
          </p:cNvPr>
          <p:cNvSpPr txBox="1"/>
          <p:nvPr/>
        </p:nvSpPr>
        <p:spPr>
          <a:xfrm>
            <a:off x="76200" y="119743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김준범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-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초음파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36535E3-0B26-6D29-84DD-F792AA41D01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3235"/>
          <a:stretch/>
        </p:blipFill>
        <p:spPr>
          <a:xfrm>
            <a:off x="1" y="489075"/>
            <a:ext cx="6481482" cy="621254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801B255-408A-895F-E620-8AB7B9DA127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8009"/>
          <a:stretch/>
        </p:blipFill>
        <p:spPr>
          <a:xfrm>
            <a:off x="6814826" y="489075"/>
            <a:ext cx="5138643" cy="410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338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75682E-D6B2-FFF3-C8E7-273390446E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BAD2642-D7BC-D29E-2B86-8BB201A573E6}"/>
              </a:ext>
            </a:extLst>
          </p:cNvPr>
          <p:cNvSpPr txBox="1"/>
          <p:nvPr/>
        </p:nvSpPr>
        <p:spPr>
          <a:xfrm>
            <a:off x="76200" y="119743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김준범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-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초음파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5812226-95EA-33CE-4022-091B702C6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699" y="489075"/>
            <a:ext cx="5661661" cy="497446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67D1A9B4-95D1-A39D-6CA8-3DF52B7990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8573" y="591945"/>
            <a:ext cx="3935728" cy="4997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020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18BD8E-6E2B-3DF6-7E67-F7B11D6B8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2C00BC-D999-76E6-8E61-AA10241A56BC}"/>
              </a:ext>
            </a:extLst>
          </p:cNvPr>
          <p:cNvSpPr txBox="1"/>
          <p:nvPr/>
        </p:nvSpPr>
        <p:spPr>
          <a:xfrm>
            <a:off x="76200" y="119743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김준범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-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초음파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780E149-1A23-49EE-1AE5-86A9B6B549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7910" y="945556"/>
            <a:ext cx="5955030" cy="497512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BACD9BB-3E0B-7363-9D9B-B82C7C3DC0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19" y="945556"/>
            <a:ext cx="5730241" cy="497512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904DF78-8850-9418-A395-B7F88D1A8F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4249" y="937324"/>
            <a:ext cx="3831908" cy="498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949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557</Words>
  <Application>Microsoft Office PowerPoint</Application>
  <PresentationFormat>와이드스크린</PresentationFormat>
  <Paragraphs>77</Paragraphs>
  <Slides>22</Slides>
  <Notes>7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8" baseType="lpstr">
      <vt:lpstr>NanumSquare</vt:lpstr>
      <vt:lpstr>NanumSquare ExtraBold</vt:lpstr>
      <vt:lpstr>TT Norms Pro</vt:lpstr>
      <vt:lpstr>맑은 고딕</vt:lpstr>
      <vt:lpstr>Arial</vt:lpstr>
      <vt:lpstr>Office 테마</vt:lpstr>
      <vt:lpstr>11월 1주차 발표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11월 1주차 발표</dc:title>
  <dc:creator>이효림/임베디드시스템공학과</dc:creator>
  <cp:lastModifiedBy>소윤 박</cp:lastModifiedBy>
  <cp:revision>10</cp:revision>
  <dcterms:created xsi:type="dcterms:W3CDTF">2024-11-06T01:38:16Z</dcterms:created>
  <dcterms:modified xsi:type="dcterms:W3CDTF">2024-11-07T06:16:44Z</dcterms:modified>
</cp:coreProperties>
</file>

<file path=docProps/thumbnail.jpeg>
</file>